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Oswald" panose="00000500000000000000" pitchFamily="2" charset="0"/>
      <p:regular r:id="rId16"/>
      <p:bold r:id="rId17"/>
    </p:embeddedFont>
    <p:embeddedFont>
      <p:font typeface="Oswald Light" panose="00000400000000000000" pitchFamily="2" charset="0"/>
      <p:regular r:id="rId18"/>
      <p:bold r:id="rId19"/>
    </p:embeddedFont>
    <p:embeddedFont>
      <p:font typeface="Oswald Medium" panose="00000600000000000000" pitchFamily="2" charset="0"/>
      <p:regular r:id="rId20"/>
      <p:bold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1844EC-2C62-46CD-8ECE-F2E6F90A6C46}">
  <a:tblStyle styleId="{411844EC-2C62-46CD-8ECE-F2E6F90A6C46}"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252" y="1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10774b72cc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10774b72cc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10774b72cc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10774b72cc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10774b72cc_0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10774b72cc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10774b72cc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10774b72cc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10774b72cc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10774b72cc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project focuses on subterranean exploration, specifically in caves and lava tubes. Caves and lava tubes are special environments because they often preserve microbial life. Orbiters around Mars have discovered pits on the surface that appear to be entrances to caves. So, caves on Mars present an amazing opportunity for research, primarily on the topic of potential remnants of microbial life.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10774b72cc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10774b72cc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However, exploring caves on another planet is extremely difficult. This is because the exploration would ideally be fully autonomous, meaning we don’t need to wait for controls from someone on Earth, and the environments presents the challenges of confined passageways, no GPS for navigation, low light conditions, and sharp corners that block radio communication signals.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10774b72cc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10774b72cc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the goal of this project is to develop a concept for a system of autonomous aerial vehicles that can explore extraterrestrial cave environments, while addressing the accompanying challenges, including autonomous exploration and GPS-denied navigation.</a:t>
            </a:r>
            <a:endParaRPr/>
          </a:p>
          <a:p>
            <a:pPr marL="0" lvl="0" indent="0" algn="l" rtl="0">
              <a:spcBef>
                <a:spcPts val="0"/>
              </a:spcBef>
              <a:spcAft>
                <a:spcPts val="0"/>
              </a:spcAft>
              <a:buNone/>
            </a:pPr>
            <a:endParaRPr/>
          </a:p>
          <a:p>
            <a:pPr marL="0" lvl="0" indent="0" algn="l" rtl="0">
              <a:spcBef>
                <a:spcPts val="0"/>
              </a:spcBef>
              <a:spcAft>
                <a:spcPts val="0"/>
              </a:spcAft>
              <a:buNone/>
            </a:pPr>
            <a:r>
              <a:rPr lang="en"/>
              <a:t>I’m working on it alongside several other researchers, primarily Rebecca Schreiner, Stephen Ponder, Adrien Bouskela, and Dr. Sergey Shkarayev, and my focus on the project is developing autonomous flight controls for the aerial vehicles, developing a multi-vehicle communication system, and validating the vehicle’s ability to navigate in a GPS-denied environment.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10774b72c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10774b72c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Getting right into it, here is our concept for the cave exploring vehicles. The general idea is that a train of drones is employed, with the drone at the front, the leader drone, bravely exploring ahead in unknown territory, and the other drones, follower drones, following its exact footsteps. This create a string of drones all following the leader.</a:t>
            </a:r>
            <a:endParaRPr/>
          </a:p>
          <a:p>
            <a:pPr marL="0" lvl="0" indent="0" algn="l" rtl="0">
              <a:spcBef>
                <a:spcPts val="0"/>
              </a:spcBef>
              <a:spcAft>
                <a:spcPts val="0"/>
              </a:spcAft>
              <a:buNone/>
            </a:pPr>
            <a:endParaRPr/>
          </a:p>
          <a:p>
            <a:pPr marL="0" lvl="0" indent="0" algn="l" rtl="0">
              <a:spcBef>
                <a:spcPts val="0"/>
              </a:spcBef>
              <a:spcAft>
                <a:spcPts val="0"/>
              </a:spcAft>
              <a:buNone/>
            </a:pPr>
            <a:r>
              <a:rPr lang="en"/>
              <a:t>In addition, at each sharp corner, a telemetry repeater beacon can be dropped. The telemetry repeater beacons ensure stable communications between drones and ground station at the entrance.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10774b72cc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10774b72cc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an overview of what each drone in the train looks like. Everything inside of the grey dashed line of the block diagram is physically part of the drone, and right above that dashed line is the ground station that connects to each drone. The important things to see here are that each drone includes a Time of Flight LiDAR sensor, stereo image sensors, and a tracking image sensor. These are used for navigation, as we will talk about later.</a:t>
            </a:r>
            <a:endParaRPr/>
          </a:p>
          <a:p>
            <a:pPr marL="0" lvl="0" indent="0" algn="l" rtl="0">
              <a:spcBef>
                <a:spcPts val="0"/>
              </a:spcBef>
              <a:spcAft>
                <a:spcPts val="0"/>
              </a:spcAft>
              <a:buNone/>
            </a:pPr>
            <a:endParaRPr/>
          </a:p>
          <a:p>
            <a:pPr marL="0" lvl="0" indent="0" algn="l" rtl="0">
              <a:spcBef>
                <a:spcPts val="0"/>
              </a:spcBef>
              <a:spcAft>
                <a:spcPts val="0"/>
              </a:spcAft>
              <a:buNone/>
            </a:pPr>
            <a:r>
              <a:rPr lang="en"/>
              <a:t>On the left, we can see an image of one of the drones used for testing inside of our laboratory. Below that is an image of the the ground station software that is monitoring the drone.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10774b72cc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10774b72cc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 the ground station side, we need a way to communicate with a lot of drones at once. This block diagram shows how the ground station is able to talk to and control all of the drones over WiFi. QGroundControl is the ground station software that monitors the flight, Pymavlink is a Python package that allows us to send custom commands to the drones, and MAVProxy forwards commands to the correct destination drone in the train. A WiFi router allows all of the drones in the train to connect to our ground station computer at the same time.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10774b72cc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10774b72cc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even more interesting than the block diagrams are the actual test flights that we completed with the initial drones. The drone fuses data from the stereo cameras and lidar that we talked about earlier, along with IMU data, with an extended Kalman filter. The result is that we are able to estimate the position of the drone in local coordinates. This means that we can track the drone’s displacement from its starting point in all three axis. Shown on the left is the drone in flight, and shown on the right is a re-creation of the flight path based on the drone’s recorded local position estimate. The drone landed on the ground at four corners spaced four meters apart each, and we can see on </a:t>
            </a:r>
            <a:r>
              <a:rPr lang="en" i="1"/>
              <a:t>Figure 3</a:t>
            </a:r>
            <a:r>
              <a:rPr lang="en"/>
              <a:t> that the drone’s position estimate was only off by 9 centimeters, or 4.5%, in the worst case.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10774b72cc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10774b72cc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Font typeface="Oswald Medium"/>
              <a:buNone/>
              <a:defRPr sz="5200">
                <a:latin typeface="Oswald Medium"/>
                <a:ea typeface="Oswald Medium"/>
                <a:cs typeface="Oswald Medium"/>
                <a:sym typeface="Oswald Medium"/>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Font typeface="Oswald"/>
              <a:buNone/>
              <a:defRPr sz="2800">
                <a:latin typeface="Oswald"/>
                <a:ea typeface="Oswald"/>
                <a:cs typeface="Oswald"/>
                <a:sym typeface="Oswa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51" name="Google Shape;51;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Oswald Medium"/>
              <a:buNone/>
              <a:defRPr>
                <a:latin typeface="Oswald Medium"/>
                <a:ea typeface="Oswald Medium"/>
                <a:cs typeface="Oswald Medium"/>
                <a:sym typeface="Oswald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Font typeface="Oswald"/>
              <a:buChar char="●"/>
              <a:defRPr>
                <a:latin typeface="Oswald"/>
                <a:ea typeface="Oswald"/>
                <a:cs typeface="Oswald"/>
                <a:sym typeface="Oswald"/>
              </a:defRPr>
            </a:lvl1pPr>
            <a:lvl2pPr marL="914400" lvl="1" indent="-317500" rtl="0">
              <a:spcBef>
                <a:spcPts val="0"/>
              </a:spcBef>
              <a:spcAft>
                <a:spcPts val="0"/>
              </a:spcAft>
              <a:buSzPts val="1400"/>
              <a:buFont typeface="Oswald"/>
              <a:buChar char="○"/>
              <a:defRPr>
                <a:latin typeface="Oswald"/>
                <a:ea typeface="Oswald"/>
                <a:cs typeface="Oswald"/>
                <a:sym typeface="Oswald"/>
              </a:defRPr>
            </a:lvl2pPr>
            <a:lvl3pPr marL="1371600" lvl="2" indent="-317500" rtl="0">
              <a:spcBef>
                <a:spcPts val="0"/>
              </a:spcBef>
              <a:spcAft>
                <a:spcPts val="0"/>
              </a:spcAft>
              <a:buSzPts val="1400"/>
              <a:buFont typeface="Oswald"/>
              <a:buChar char="■"/>
              <a:defRPr>
                <a:latin typeface="Oswald"/>
                <a:ea typeface="Oswald"/>
                <a:cs typeface="Oswald"/>
                <a:sym typeface="Oswald"/>
              </a:defRPr>
            </a:lvl3pPr>
            <a:lvl4pPr marL="1828800" lvl="3" indent="-317500" rtl="0">
              <a:spcBef>
                <a:spcPts val="0"/>
              </a:spcBef>
              <a:spcAft>
                <a:spcPts val="0"/>
              </a:spcAft>
              <a:buSzPts val="1400"/>
              <a:buFont typeface="Oswald"/>
              <a:buChar char="●"/>
              <a:defRPr>
                <a:latin typeface="Oswald"/>
                <a:ea typeface="Oswald"/>
                <a:cs typeface="Oswald"/>
                <a:sym typeface="Oswald"/>
              </a:defRPr>
            </a:lvl4pPr>
            <a:lvl5pPr marL="2286000" lvl="4" indent="-317500" rtl="0">
              <a:spcBef>
                <a:spcPts val="0"/>
              </a:spcBef>
              <a:spcAft>
                <a:spcPts val="0"/>
              </a:spcAft>
              <a:buSzPts val="1400"/>
              <a:buFont typeface="Oswald"/>
              <a:buChar char="○"/>
              <a:defRPr>
                <a:latin typeface="Oswald"/>
                <a:ea typeface="Oswald"/>
                <a:cs typeface="Oswald"/>
                <a:sym typeface="Oswald"/>
              </a:defRPr>
            </a:lvl5pPr>
            <a:lvl6pPr marL="2743200" lvl="5" indent="-317500" rtl="0">
              <a:spcBef>
                <a:spcPts val="0"/>
              </a:spcBef>
              <a:spcAft>
                <a:spcPts val="0"/>
              </a:spcAft>
              <a:buSzPts val="1400"/>
              <a:buFont typeface="Oswald"/>
              <a:buChar char="■"/>
              <a:defRPr>
                <a:latin typeface="Oswald"/>
                <a:ea typeface="Oswald"/>
                <a:cs typeface="Oswald"/>
                <a:sym typeface="Oswald"/>
              </a:defRPr>
            </a:lvl6pPr>
            <a:lvl7pPr marL="3200400" lvl="6" indent="-317500" rtl="0">
              <a:spcBef>
                <a:spcPts val="0"/>
              </a:spcBef>
              <a:spcAft>
                <a:spcPts val="0"/>
              </a:spcAft>
              <a:buSzPts val="1400"/>
              <a:buFont typeface="Oswald"/>
              <a:buChar char="●"/>
              <a:defRPr>
                <a:latin typeface="Oswald"/>
                <a:ea typeface="Oswald"/>
                <a:cs typeface="Oswald"/>
                <a:sym typeface="Oswald"/>
              </a:defRPr>
            </a:lvl7pPr>
            <a:lvl8pPr marL="3657600" lvl="7" indent="-317500" rtl="0">
              <a:spcBef>
                <a:spcPts val="0"/>
              </a:spcBef>
              <a:spcAft>
                <a:spcPts val="0"/>
              </a:spcAft>
              <a:buSzPts val="1400"/>
              <a:buFont typeface="Oswald"/>
              <a:buChar char="○"/>
              <a:defRPr>
                <a:latin typeface="Oswald"/>
                <a:ea typeface="Oswald"/>
                <a:cs typeface="Oswald"/>
                <a:sym typeface="Oswald"/>
              </a:defRPr>
            </a:lvl8pPr>
            <a:lvl9pPr marL="4114800" lvl="8" indent="-317500" rtl="0">
              <a:spcBef>
                <a:spcPts val="0"/>
              </a:spcBef>
              <a:spcAft>
                <a:spcPts val="0"/>
              </a:spcAft>
              <a:buSzPts val="1400"/>
              <a:buFont typeface="Oswald"/>
              <a:buChar char="■"/>
              <a:defRPr>
                <a:latin typeface="Oswald"/>
                <a:ea typeface="Oswald"/>
                <a:cs typeface="Oswald"/>
                <a:sym typeface="Oswald"/>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23" name="Google Shape;23;p4"/>
          <p:cNvCxnSpPr/>
          <p:nvPr/>
        </p:nvCxnSpPr>
        <p:spPr>
          <a:xfrm>
            <a:off x="380000" y="1065350"/>
            <a:ext cx="4471800" cy="0"/>
          </a:xfrm>
          <a:prstGeom prst="straightConnector1">
            <a:avLst/>
          </a:prstGeom>
          <a:noFill/>
          <a:ln w="19050" cap="flat" cmpd="sng">
            <a:solidFill>
              <a:srgbClr val="FF0000"/>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3">
            <a:alphaModFix/>
          </a:blip>
          <a:stretch>
            <a:fillRect/>
          </a:stretch>
        </p:blipFill>
        <p:spPr>
          <a:xfrm>
            <a:off x="2997975" y="4741295"/>
            <a:ext cx="1420650" cy="336682"/>
          </a:xfrm>
          <a:prstGeom prst="rect">
            <a:avLst/>
          </a:prstGeom>
          <a:noFill/>
          <a:ln>
            <a:noFill/>
          </a:ln>
        </p:spPr>
      </p:pic>
      <p:cxnSp>
        <p:nvCxnSpPr>
          <p:cNvPr id="10" name="Google Shape;10;p1"/>
          <p:cNvCxnSpPr/>
          <p:nvPr/>
        </p:nvCxnSpPr>
        <p:spPr>
          <a:xfrm>
            <a:off x="4529225" y="4783125"/>
            <a:ext cx="0" cy="294900"/>
          </a:xfrm>
          <a:prstGeom prst="straightConnector1">
            <a:avLst/>
          </a:prstGeom>
          <a:noFill/>
          <a:ln w="19050" cap="flat" cmpd="sng">
            <a:solidFill>
              <a:srgbClr val="CC0000"/>
            </a:solidFill>
            <a:prstDash val="solid"/>
            <a:round/>
            <a:headEnd type="none" w="med" len="med"/>
            <a:tailEnd type="none" w="med" len="med"/>
          </a:ln>
        </p:spPr>
      </p:cxnSp>
      <p:pic>
        <p:nvPicPr>
          <p:cNvPr id="11" name="Google Shape;11;p1"/>
          <p:cNvPicPr preferRelativeResize="0"/>
          <p:nvPr/>
        </p:nvPicPr>
        <p:blipFill>
          <a:blip r:embed="rId14">
            <a:alphaModFix/>
          </a:blip>
          <a:stretch>
            <a:fillRect/>
          </a:stretch>
        </p:blipFill>
        <p:spPr>
          <a:xfrm>
            <a:off x="4676192" y="4573686"/>
            <a:ext cx="370036" cy="5727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gi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mars.nasa.gov/news/270/nasa-orbiter-finds-possible-cave-skylights-on-mar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ctrTitle"/>
          </p:nvPr>
        </p:nvSpPr>
        <p:spPr>
          <a:xfrm>
            <a:off x="311708" y="-25102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latin typeface="Oswald Medium"/>
                <a:ea typeface="Oswald Medium"/>
                <a:cs typeface="Oswald Medium"/>
                <a:sym typeface="Oswald Medium"/>
              </a:rPr>
              <a:t>Subterranean Exploration Using a Train of Autonomous Vehicles</a:t>
            </a:r>
            <a:endParaRPr>
              <a:latin typeface="Oswald Medium"/>
              <a:ea typeface="Oswald Medium"/>
              <a:cs typeface="Oswald Medium"/>
              <a:sym typeface="Oswald Medium"/>
            </a:endParaRPr>
          </a:p>
        </p:txBody>
      </p:sp>
      <p:sp>
        <p:nvSpPr>
          <p:cNvPr id="59" name="Google Shape;59;p13"/>
          <p:cNvSpPr txBox="1">
            <a:spLocks noGrp="1"/>
          </p:cNvSpPr>
          <p:nvPr>
            <p:ph type="subTitle" idx="1"/>
          </p:nvPr>
        </p:nvSpPr>
        <p:spPr>
          <a:xfrm>
            <a:off x="311700" y="33768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400"/>
              <a:t>Presented by Nicolas Blanchard</a:t>
            </a:r>
            <a:endParaRPr sz="2400"/>
          </a:p>
        </p:txBody>
      </p:sp>
      <p:graphicFrame>
        <p:nvGraphicFramePr>
          <p:cNvPr id="60" name="Google Shape;60;p13"/>
          <p:cNvGraphicFramePr/>
          <p:nvPr/>
        </p:nvGraphicFramePr>
        <p:xfrm>
          <a:off x="1600200" y="1979425"/>
          <a:ext cx="5943600" cy="1320800"/>
        </p:xfrm>
        <a:graphic>
          <a:graphicData uri="http://schemas.openxmlformats.org/drawingml/2006/table">
            <a:tbl>
              <a:tblPr>
                <a:noFill/>
                <a:tableStyleId>{411844EC-2C62-46CD-8ECE-F2E6F90A6C46}</a:tableStyleId>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tblGrid>
              <a:tr h="521075">
                <a:tc>
                  <a:txBody>
                    <a:bodyPr/>
                    <a:lstStyle/>
                    <a:p>
                      <a:pPr marL="0" lvl="0" indent="0" algn="ctr" rtl="0">
                        <a:spcBef>
                          <a:spcPts val="0"/>
                        </a:spcBef>
                        <a:spcAft>
                          <a:spcPts val="0"/>
                        </a:spcAft>
                        <a:buNone/>
                      </a:pPr>
                      <a:r>
                        <a:rPr lang="en" sz="1000" dirty="0">
                          <a:latin typeface="Oswald"/>
                          <a:ea typeface="Oswald"/>
                          <a:cs typeface="Oswald"/>
                          <a:sym typeface="Oswald"/>
                        </a:rPr>
                        <a:t>Stephen Ponder</a:t>
                      </a:r>
                      <a:endParaRPr sz="1000" dirty="0">
                        <a:latin typeface="Oswald"/>
                        <a:ea typeface="Oswald"/>
                        <a:cs typeface="Oswald"/>
                        <a:sym typeface="Oswald"/>
                      </a:endParaRPr>
                    </a:p>
                    <a:p>
                      <a:pPr marL="0" lvl="0" indent="0" algn="ctr" rtl="0">
                        <a:spcBef>
                          <a:spcPts val="0"/>
                        </a:spcBef>
                        <a:spcAft>
                          <a:spcPts val="0"/>
                        </a:spcAft>
                        <a:buNone/>
                      </a:pPr>
                      <a:r>
                        <a:rPr lang="en" sz="1000" dirty="0">
                          <a:latin typeface="Oswald Light"/>
                          <a:ea typeface="Oswald Light"/>
                          <a:cs typeface="Oswald Light"/>
                          <a:sym typeface="Oswald Light"/>
                        </a:rPr>
                        <a:t>Graduate Student</a:t>
                      </a:r>
                      <a:endParaRPr sz="1000" dirty="0">
                        <a:latin typeface="Oswald Light"/>
                        <a:ea typeface="Oswald Light"/>
                        <a:cs typeface="Oswald Light"/>
                        <a:sym typeface="Oswald Light"/>
                      </a:endParaRPr>
                    </a:p>
                    <a:p>
                      <a:pPr marL="0" lvl="0" indent="0" algn="ctr" rtl="0">
                        <a:spcBef>
                          <a:spcPts val="0"/>
                        </a:spcBef>
                        <a:spcAft>
                          <a:spcPts val="0"/>
                        </a:spcAft>
                        <a:buNone/>
                      </a:pPr>
                      <a:r>
                        <a:rPr lang="en" sz="1000" dirty="0">
                          <a:latin typeface="Oswald Light"/>
                          <a:ea typeface="Oswald Light"/>
                          <a:cs typeface="Oswald Light"/>
                          <a:sym typeface="Oswald Light"/>
                        </a:rPr>
                        <a:t>University of Arizona</a:t>
                      </a:r>
                      <a:endParaRPr sz="1000" dirty="0">
                        <a:latin typeface="Oswald Light"/>
                        <a:ea typeface="Oswald Light"/>
                        <a:cs typeface="Oswald Light"/>
                        <a:sym typeface="Oswald Light"/>
                      </a:endParaRPr>
                    </a:p>
                    <a:p>
                      <a:pPr marL="0" lvl="0" indent="0" algn="ctr" rtl="0">
                        <a:spcBef>
                          <a:spcPts val="0"/>
                        </a:spcBef>
                        <a:spcAft>
                          <a:spcPts val="0"/>
                        </a:spcAft>
                        <a:buNone/>
                      </a:pPr>
                      <a:endParaRPr sz="1000" dirty="0">
                        <a:latin typeface="Oswald"/>
                        <a:ea typeface="Oswald"/>
                        <a:cs typeface="Oswald"/>
                        <a:sym typeface="Oswald"/>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Oswald"/>
                          <a:ea typeface="Oswald"/>
                          <a:cs typeface="Oswald"/>
                          <a:sym typeface="Oswald"/>
                        </a:rPr>
                        <a:t>Rebecca Schreiner</a:t>
                      </a:r>
                      <a:endParaRPr sz="1000">
                        <a:latin typeface="Oswald"/>
                        <a:ea typeface="Oswald"/>
                        <a:cs typeface="Oswald"/>
                        <a:sym typeface="Oswald"/>
                      </a:endParaRPr>
                    </a:p>
                    <a:p>
                      <a:pPr marL="0" lvl="0" indent="0" algn="ctr" rtl="0">
                        <a:spcBef>
                          <a:spcPts val="0"/>
                        </a:spcBef>
                        <a:spcAft>
                          <a:spcPts val="0"/>
                        </a:spcAft>
                        <a:buNone/>
                      </a:pPr>
                      <a:r>
                        <a:rPr lang="en" sz="1000">
                          <a:latin typeface="Oswald Light"/>
                          <a:ea typeface="Oswald Light"/>
                          <a:cs typeface="Oswald Light"/>
                          <a:sym typeface="Oswald Light"/>
                        </a:rPr>
                        <a:t>Graduate Student</a:t>
                      </a:r>
                      <a:endParaRPr sz="1000">
                        <a:latin typeface="Oswald Light"/>
                        <a:ea typeface="Oswald Light"/>
                        <a:cs typeface="Oswald Light"/>
                        <a:sym typeface="Oswald Light"/>
                      </a:endParaRPr>
                    </a:p>
                    <a:p>
                      <a:pPr marL="0" lvl="0" indent="0" algn="ctr" rtl="0">
                        <a:spcBef>
                          <a:spcPts val="0"/>
                        </a:spcBef>
                        <a:spcAft>
                          <a:spcPts val="0"/>
                        </a:spcAft>
                        <a:buNone/>
                      </a:pPr>
                      <a:r>
                        <a:rPr lang="en" sz="1000">
                          <a:latin typeface="Oswald Light"/>
                          <a:ea typeface="Oswald Light"/>
                          <a:cs typeface="Oswald Light"/>
                          <a:sym typeface="Oswald Light"/>
                        </a:rPr>
                        <a:t>University of Arizona</a:t>
                      </a:r>
                      <a:endParaRPr sz="1000">
                        <a:latin typeface="Oswald Light"/>
                        <a:ea typeface="Oswald Light"/>
                        <a:cs typeface="Oswald Light"/>
                        <a:sym typeface="Oswald Light"/>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Oswald"/>
                          <a:ea typeface="Oswald"/>
                          <a:cs typeface="Oswald"/>
                          <a:sym typeface="Oswald"/>
                        </a:rPr>
                        <a:t>Nicolas Blanchard</a:t>
                      </a:r>
                      <a:endParaRPr sz="1000">
                        <a:latin typeface="Oswald"/>
                        <a:ea typeface="Oswald"/>
                        <a:cs typeface="Oswald"/>
                        <a:sym typeface="Oswald"/>
                      </a:endParaRPr>
                    </a:p>
                    <a:p>
                      <a:pPr marL="0" lvl="0" indent="0" algn="ctr" rtl="0">
                        <a:spcBef>
                          <a:spcPts val="0"/>
                        </a:spcBef>
                        <a:spcAft>
                          <a:spcPts val="0"/>
                        </a:spcAft>
                        <a:buNone/>
                      </a:pPr>
                      <a:r>
                        <a:rPr lang="en" sz="1000">
                          <a:latin typeface="Oswald Light"/>
                          <a:ea typeface="Oswald Light"/>
                          <a:cs typeface="Oswald Light"/>
                          <a:sym typeface="Oswald Light"/>
                        </a:rPr>
                        <a:t>Undergraduate Student</a:t>
                      </a:r>
                      <a:endParaRPr sz="1000">
                        <a:latin typeface="Oswald Light"/>
                        <a:ea typeface="Oswald Light"/>
                        <a:cs typeface="Oswald Light"/>
                        <a:sym typeface="Oswald Light"/>
                      </a:endParaRPr>
                    </a:p>
                    <a:p>
                      <a:pPr marL="0" lvl="0" indent="0" algn="ctr" rtl="0">
                        <a:spcBef>
                          <a:spcPts val="0"/>
                        </a:spcBef>
                        <a:spcAft>
                          <a:spcPts val="0"/>
                        </a:spcAft>
                        <a:buNone/>
                      </a:pPr>
                      <a:r>
                        <a:rPr lang="en" sz="1000">
                          <a:latin typeface="Oswald Light"/>
                          <a:ea typeface="Oswald Light"/>
                          <a:cs typeface="Oswald Light"/>
                          <a:sym typeface="Oswald Light"/>
                        </a:rPr>
                        <a:t>University of Arizona</a:t>
                      </a:r>
                      <a:endParaRPr sz="1000">
                        <a:latin typeface="Oswald Light"/>
                        <a:ea typeface="Oswald Light"/>
                        <a:cs typeface="Oswald Light"/>
                        <a:sym typeface="Oswald Light"/>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431750">
                <a:tc>
                  <a:txBody>
                    <a:bodyPr/>
                    <a:lstStyle/>
                    <a:p>
                      <a:pPr marL="0" lvl="0" indent="0" algn="ctr" rtl="0">
                        <a:spcBef>
                          <a:spcPts val="0"/>
                        </a:spcBef>
                        <a:spcAft>
                          <a:spcPts val="0"/>
                        </a:spcAft>
                        <a:buNone/>
                      </a:pPr>
                      <a:r>
                        <a:rPr lang="en" sz="1000">
                          <a:latin typeface="Oswald"/>
                          <a:ea typeface="Oswald"/>
                          <a:cs typeface="Oswald"/>
                          <a:sym typeface="Oswald"/>
                        </a:rPr>
                        <a:t>Erik Asphaug</a:t>
                      </a:r>
                      <a:endParaRPr sz="1000">
                        <a:latin typeface="Oswald"/>
                        <a:ea typeface="Oswald"/>
                        <a:cs typeface="Oswald"/>
                        <a:sym typeface="Oswald"/>
                      </a:endParaRPr>
                    </a:p>
                    <a:p>
                      <a:pPr marL="0" lvl="0" indent="0" algn="ctr" rtl="0">
                        <a:spcBef>
                          <a:spcPts val="0"/>
                        </a:spcBef>
                        <a:spcAft>
                          <a:spcPts val="0"/>
                        </a:spcAft>
                        <a:buNone/>
                      </a:pPr>
                      <a:r>
                        <a:rPr lang="en" sz="1000">
                          <a:latin typeface="Oswald Light"/>
                          <a:ea typeface="Oswald Light"/>
                          <a:cs typeface="Oswald Light"/>
                          <a:sym typeface="Oswald Light"/>
                        </a:rPr>
                        <a:t>Professor</a:t>
                      </a:r>
                      <a:endParaRPr sz="1000">
                        <a:latin typeface="Oswald Light"/>
                        <a:ea typeface="Oswald Light"/>
                        <a:cs typeface="Oswald Light"/>
                        <a:sym typeface="Oswald Light"/>
                      </a:endParaRPr>
                    </a:p>
                    <a:p>
                      <a:pPr marL="0" lvl="0" indent="0" algn="ctr" rtl="0">
                        <a:spcBef>
                          <a:spcPts val="0"/>
                        </a:spcBef>
                        <a:spcAft>
                          <a:spcPts val="0"/>
                        </a:spcAft>
                        <a:buNone/>
                      </a:pPr>
                      <a:r>
                        <a:rPr lang="en" sz="1000">
                          <a:latin typeface="Oswald Light"/>
                          <a:ea typeface="Oswald Light"/>
                          <a:cs typeface="Oswald Light"/>
                          <a:sym typeface="Oswald Light"/>
                        </a:rPr>
                        <a:t>University of Arizona</a:t>
                      </a:r>
                      <a:endParaRPr sz="1000">
                        <a:latin typeface="Oswald Light"/>
                        <a:ea typeface="Oswald Light"/>
                        <a:cs typeface="Oswald Light"/>
                        <a:sym typeface="Oswald Light"/>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Oswald"/>
                          <a:ea typeface="Oswald"/>
                          <a:cs typeface="Oswald"/>
                          <a:sym typeface="Oswald"/>
                        </a:rPr>
                        <a:t>Jekan Thangavelautham</a:t>
                      </a:r>
                      <a:endParaRPr sz="1000">
                        <a:latin typeface="Oswald"/>
                        <a:ea typeface="Oswald"/>
                        <a:cs typeface="Oswald"/>
                        <a:sym typeface="Oswald"/>
                      </a:endParaRPr>
                    </a:p>
                    <a:p>
                      <a:pPr marL="0" lvl="0" indent="0" algn="ctr" rtl="0">
                        <a:spcBef>
                          <a:spcPts val="0"/>
                        </a:spcBef>
                        <a:spcAft>
                          <a:spcPts val="0"/>
                        </a:spcAft>
                        <a:buNone/>
                      </a:pPr>
                      <a:r>
                        <a:rPr lang="en" sz="1000">
                          <a:latin typeface="Oswald Light"/>
                          <a:ea typeface="Oswald Light"/>
                          <a:cs typeface="Oswald Light"/>
                          <a:sym typeface="Oswald Light"/>
                        </a:rPr>
                        <a:t>Professor</a:t>
                      </a:r>
                      <a:endParaRPr sz="1000">
                        <a:latin typeface="Oswald Light"/>
                        <a:ea typeface="Oswald Light"/>
                        <a:cs typeface="Oswald Light"/>
                        <a:sym typeface="Oswald Light"/>
                      </a:endParaRPr>
                    </a:p>
                    <a:p>
                      <a:pPr marL="0" lvl="0" indent="0" algn="ctr" rtl="0">
                        <a:spcBef>
                          <a:spcPts val="0"/>
                        </a:spcBef>
                        <a:spcAft>
                          <a:spcPts val="0"/>
                        </a:spcAft>
                        <a:buNone/>
                      </a:pPr>
                      <a:r>
                        <a:rPr lang="en" sz="1000">
                          <a:latin typeface="Oswald Light"/>
                          <a:ea typeface="Oswald Light"/>
                          <a:cs typeface="Oswald Light"/>
                          <a:sym typeface="Oswald Light"/>
                        </a:rPr>
                        <a:t>University of Arizona</a:t>
                      </a:r>
                      <a:endParaRPr sz="1000">
                        <a:latin typeface="Oswald Light"/>
                        <a:ea typeface="Oswald Light"/>
                        <a:cs typeface="Oswald Light"/>
                        <a:sym typeface="Oswald Light"/>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 sz="1000" dirty="0">
                          <a:latin typeface="Oswald"/>
                          <a:ea typeface="Oswald"/>
                          <a:cs typeface="Oswald"/>
                          <a:sym typeface="Oswald"/>
                        </a:rPr>
                        <a:t>Sergey Shkarayev</a:t>
                      </a:r>
                      <a:endParaRPr sz="1000" dirty="0">
                        <a:latin typeface="Oswald"/>
                        <a:ea typeface="Oswald"/>
                        <a:cs typeface="Oswald"/>
                        <a:sym typeface="Oswald"/>
                      </a:endParaRPr>
                    </a:p>
                    <a:p>
                      <a:pPr marL="0" lvl="0" indent="0" algn="ctr" rtl="0">
                        <a:spcBef>
                          <a:spcPts val="0"/>
                        </a:spcBef>
                        <a:spcAft>
                          <a:spcPts val="0"/>
                        </a:spcAft>
                        <a:buNone/>
                      </a:pPr>
                      <a:r>
                        <a:rPr lang="en" sz="1000" dirty="0">
                          <a:latin typeface="Oswald Light"/>
                          <a:ea typeface="Oswald Light"/>
                          <a:cs typeface="Oswald Light"/>
                          <a:sym typeface="Oswald Light"/>
                        </a:rPr>
                        <a:t>Professor</a:t>
                      </a:r>
                      <a:endParaRPr sz="1000" dirty="0">
                        <a:latin typeface="Oswald Light"/>
                        <a:ea typeface="Oswald Light"/>
                        <a:cs typeface="Oswald Light"/>
                        <a:sym typeface="Oswald Light"/>
                      </a:endParaRPr>
                    </a:p>
                    <a:p>
                      <a:pPr marL="0" lvl="0" indent="0" algn="ctr" rtl="0">
                        <a:spcBef>
                          <a:spcPts val="0"/>
                        </a:spcBef>
                        <a:spcAft>
                          <a:spcPts val="0"/>
                        </a:spcAft>
                        <a:buNone/>
                      </a:pPr>
                      <a:r>
                        <a:rPr lang="en" sz="1000" dirty="0">
                          <a:latin typeface="Oswald Light"/>
                          <a:ea typeface="Oswald Light"/>
                          <a:cs typeface="Oswald Light"/>
                          <a:sym typeface="Oswald Light"/>
                        </a:rPr>
                        <a:t>University of Arizona</a:t>
                      </a:r>
                      <a:endParaRPr sz="1000" dirty="0">
                        <a:latin typeface="Oswald Light"/>
                        <a:ea typeface="Oswald Light"/>
                        <a:cs typeface="Oswald Light"/>
                        <a:sym typeface="Oswald Light"/>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cxnSp>
        <p:nvCxnSpPr>
          <p:cNvPr id="61" name="Google Shape;61;p13"/>
          <p:cNvCxnSpPr/>
          <p:nvPr/>
        </p:nvCxnSpPr>
        <p:spPr>
          <a:xfrm>
            <a:off x="485700" y="1811538"/>
            <a:ext cx="8172600" cy="0"/>
          </a:xfrm>
          <a:prstGeom prst="straightConnector1">
            <a:avLst/>
          </a:prstGeom>
          <a:noFill/>
          <a:ln w="28575" cap="flat" cmpd="sng">
            <a:solidFill>
              <a:srgbClr val="FF0000"/>
            </a:solidFill>
            <a:prstDash val="solid"/>
            <a:round/>
            <a:headEnd type="none" w="med" len="med"/>
            <a:tailEnd type="none" w="med" len="med"/>
          </a:ln>
        </p:spPr>
      </p:cxnSp>
      <p:cxnSp>
        <p:nvCxnSpPr>
          <p:cNvPr id="62" name="Google Shape;62;p13"/>
          <p:cNvCxnSpPr/>
          <p:nvPr/>
        </p:nvCxnSpPr>
        <p:spPr>
          <a:xfrm>
            <a:off x="485700" y="4035375"/>
            <a:ext cx="8172600" cy="0"/>
          </a:xfrm>
          <a:prstGeom prst="straightConnector1">
            <a:avLst/>
          </a:prstGeom>
          <a:noFill/>
          <a:ln w="28575" cap="flat" cmpd="sng">
            <a:solidFill>
              <a:srgbClr val="FF0000"/>
            </a:solidFill>
            <a:prstDash val="solid"/>
            <a:round/>
            <a:headEnd type="none" w="med" len="med"/>
            <a:tailEnd type="none" w="med" len="med"/>
          </a:ln>
        </p:spPr>
      </p:cxnSp>
      <p:sp>
        <p:nvSpPr>
          <p:cNvPr id="63" name="Google Shape;63;p13"/>
          <p:cNvSpPr txBox="1"/>
          <p:nvPr/>
        </p:nvSpPr>
        <p:spPr>
          <a:xfrm>
            <a:off x="1767000" y="4108975"/>
            <a:ext cx="561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Oswald"/>
                <a:ea typeface="Oswald"/>
                <a:cs typeface="Oswald"/>
                <a:sym typeface="Oswald"/>
              </a:rPr>
              <a:t>2023 Arizona NASA Space Grant Statewide Symposium</a:t>
            </a:r>
            <a:endParaRPr sz="2000">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Multi-Drone Setup</a:t>
            </a:r>
            <a:endParaRPr/>
          </a:p>
        </p:txBody>
      </p:sp>
      <p:pic>
        <p:nvPicPr>
          <p:cNvPr id="131" name="Google Shape;131;p22"/>
          <p:cNvPicPr preferRelativeResize="0"/>
          <p:nvPr/>
        </p:nvPicPr>
        <p:blipFill>
          <a:blip r:embed="rId3">
            <a:alphaModFix/>
          </a:blip>
          <a:stretch>
            <a:fillRect/>
          </a:stretch>
        </p:blipFill>
        <p:spPr>
          <a:xfrm>
            <a:off x="5627756" y="1159875"/>
            <a:ext cx="3260319" cy="3514025"/>
          </a:xfrm>
          <a:prstGeom prst="rect">
            <a:avLst/>
          </a:prstGeom>
          <a:noFill/>
          <a:ln>
            <a:noFill/>
          </a:ln>
        </p:spPr>
      </p:pic>
      <p:pic>
        <p:nvPicPr>
          <p:cNvPr id="132" name="Google Shape;132;p22"/>
          <p:cNvPicPr preferRelativeResize="0"/>
          <p:nvPr/>
        </p:nvPicPr>
        <p:blipFill>
          <a:blip r:embed="rId4">
            <a:alphaModFix/>
          </a:blip>
          <a:stretch>
            <a:fillRect/>
          </a:stretch>
        </p:blipFill>
        <p:spPr>
          <a:xfrm>
            <a:off x="889225" y="1159875"/>
            <a:ext cx="3045475" cy="3514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Next Steps</a:t>
            </a:r>
            <a:endParaRPr/>
          </a:p>
        </p:txBody>
      </p:sp>
      <p:sp>
        <p:nvSpPr>
          <p:cNvPr id="138" name="Google Shape;138;p23"/>
          <p:cNvSpPr txBox="1">
            <a:spLocks noGrp="1"/>
          </p:cNvSpPr>
          <p:nvPr>
            <p:ph type="body" idx="1"/>
          </p:nvPr>
        </p:nvSpPr>
        <p:spPr>
          <a:xfrm>
            <a:off x="311700" y="1152475"/>
            <a:ext cx="52824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Testing in more extreme environments</a:t>
            </a:r>
            <a:endParaRPr/>
          </a:p>
          <a:p>
            <a:pPr marL="914400" lvl="1" indent="-342900" algn="l" rtl="0">
              <a:spcBef>
                <a:spcPts val="0"/>
              </a:spcBef>
              <a:spcAft>
                <a:spcPts val="0"/>
              </a:spcAft>
              <a:buSzPts val="1800"/>
              <a:buChar char="○"/>
            </a:pPr>
            <a:r>
              <a:rPr lang="en" sz="1800"/>
              <a:t>Low light levels</a:t>
            </a:r>
            <a:endParaRPr sz="1800"/>
          </a:p>
          <a:p>
            <a:pPr marL="914400" lvl="1" indent="-342900" algn="l" rtl="0">
              <a:spcBef>
                <a:spcPts val="0"/>
              </a:spcBef>
              <a:spcAft>
                <a:spcPts val="0"/>
              </a:spcAft>
              <a:buSzPts val="1800"/>
              <a:buChar char="○"/>
            </a:pPr>
            <a:r>
              <a:rPr lang="en" sz="1800"/>
              <a:t>Confined spaces</a:t>
            </a:r>
            <a:endParaRPr sz="1800"/>
          </a:p>
          <a:p>
            <a:pPr marL="914400" lvl="1" indent="-342900" algn="l" rtl="0">
              <a:spcBef>
                <a:spcPts val="0"/>
              </a:spcBef>
              <a:spcAft>
                <a:spcPts val="0"/>
              </a:spcAft>
              <a:buSzPts val="1800"/>
              <a:buChar char="○"/>
            </a:pPr>
            <a:r>
              <a:rPr lang="en" sz="1800"/>
              <a:t>Sharp corners</a:t>
            </a:r>
            <a:endParaRPr sz="1800"/>
          </a:p>
          <a:p>
            <a:pPr marL="457200" lvl="0" indent="-342900" algn="l" rtl="0">
              <a:spcBef>
                <a:spcPts val="0"/>
              </a:spcBef>
              <a:spcAft>
                <a:spcPts val="0"/>
              </a:spcAft>
              <a:buSzPts val="1800"/>
              <a:buChar char="●"/>
            </a:pPr>
            <a:r>
              <a:rPr lang="en"/>
              <a:t>Develop leader-follower algorithm</a:t>
            </a:r>
            <a:endParaRPr/>
          </a:p>
          <a:p>
            <a:pPr marL="914400" lvl="1" indent="-342900" algn="l" rtl="0">
              <a:spcBef>
                <a:spcPts val="0"/>
              </a:spcBef>
              <a:spcAft>
                <a:spcPts val="0"/>
              </a:spcAft>
              <a:buSzPts val="1800"/>
              <a:buChar char="○"/>
            </a:pPr>
            <a:r>
              <a:rPr lang="en" sz="1800"/>
              <a:t>Create ‘train’ configuration</a:t>
            </a:r>
            <a:endParaRPr sz="1800"/>
          </a:p>
          <a:p>
            <a:pPr marL="457200" lvl="0" indent="-342900" algn="l" rtl="0">
              <a:spcBef>
                <a:spcPts val="0"/>
              </a:spcBef>
              <a:spcAft>
                <a:spcPts val="0"/>
              </a:spcAft>
              <a:buSzPts val="1800"/>
              <a:buChar char="●"/>
            </a:pPr>
            <a:r>
              <a:rPr lang="en"/>
              <a:t>Collaboration with ECE department to create feature recognition algorithm</a:t>
            </a:r>
            <a:endParaRPr/>
          </a:p>
          <a:p>
            <a:pPr marL="914400" lvl="1" indent="-342900" algn="l" rtl="0">
              <a:spcBef>
                <a:spcPts val="0"/>
              </a:spcBef>
              <a:spcAft>
                <a:spcPts val="0"/>
              </a:spcAft>
              <a:buSzPts val="1800"/>
              <a:buChar char="○"/>
            </a:pPr>
            <a:r>
              <a:rPr lang="en" sz="1800"/>
              <a:t>Recognize cave entrances &amp; exits </a:t>
            </a:r>
            <a:endParaRPr sz="1800"/>
          </a:p>
        </p:txBody>
      </p:sp>
      <p:pic>
        <p:nvPicPr>
          <p:cNvPr id="139" name="Google Shape;139;p23"/>
          <p:cNvPicPr preferRelativeResize="0"/>
          <p:nvPr/>
        </p:nvPicPr>
        <p:blipFill>
          <a:blip r:embed="rId3">
            <a:alphaModFix/>
          </a:blip>
          <a:stretch>
            <a:fillRect/>
          </a:stretch>
        </p:blipFill>
        <p:spPr>
          <a:xfrm>
            <a:off x="5661697" y="853872"/>
            <a:ext cx="3113125" cy="3113125"/>
          </a:xfrm>
          <a:prstGeom prst="rect">
            <a:avLst/>
          </a:prstGeom>
          <a:noFill/>
          <a:ln>
            <a:noFill/>
          </a:ln>
        </p:spPr>
      </p:pic>
      <p:sp>
        <p:nvSpPr>
          <p:cNvPr id="140" name="Google Shape;140;p23"/>
          <p:cNvSpPr txBox="1"/>
          <p:nvPr/>
        </p:nvSpPr>
        <p:spPr>
          <a:xfrm>
            <a:off x="5250863" y="4168675"/>
            <a:ext cx="393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latin typeface="Oswald"/>
                <a:ea typeface="Oswald"/>
                <a:cs typeface="Oswald"/>
                <a:sym typeface="Oswald"/>
              </a:rPr>
              <a:t>Figure 4 - Peppersauce Cave, AZ (Ponder et al, 2022) [2].</a:t>
            </a:r>
            <a:endParaRPr i="1">
              <a:latin typeface="Oswald"/>
              <a:ea typeface="Oswald"/>
              <a:cs typeface="Oswald"/>
              <a:sym typeface="Oswa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Acknowledgements</a:t>
            </a:r>
            <a:endParaRPr/>
          </a:p>
        </p:txBody>
      </p:sp>
      <p:sp>
        <p:nvSpPr>
          <p:cNvPr id="146" name="Google Shape;146;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Thank you to:</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en" b="1"/>
              <a:t>Dr. Sergey Shkarayev</a:t>
            </a:r>
            <a:endParaRPr b="1"/>
          </a:p>
          <a:p>
            <a:pPr marL="457200" lvl="0" indent="-342900" algn="l" rtl="0">
              <a:spcBef>
                <a:spcPts val="0"/>
              </a:spcBef>
              <a:spcAft>
                <a:spcPts val="0"/>
              </a:spcAft>
              <a:buSzPts val="1800"/>
              <a:buChar char="●"/>
            </a:pPr>
            <a:r>
              <a:rPr lang="en" b="1"/>
              <a:t>Adrien Bouskela</a:t>
            </a:r>
            <a:endParaRPr b="1"/>
          </a:p>
          <a:p>
            <a:pPr marL="457200" lvl="0" indent="-342900" algn="l" rtl="0">
              <a:spcBef>
                <a:spcPts val="0"/>
              </a:spcBef>
              <a:spcAft>
                <a:spcPts val="0"/>
              </a:spcAft>
              <a:buSzPts val="1800"/>
              <a:buChar char="●"/>
            </a:pPr>
            <a:r>
              <a:rPr lang="en" b="1"/>
              <a:t>Michelle Coe</a:t>
            </a:r>
            <a:endParaRPr b="1"/>
          </a:p>
          <a:p>
            <a:pPr marL="0" lvl="0" indent="0" algn="l" rtl="0">
              <a:spcBef>
                <a:spcPts val="1200"/>
              </a:spcBef>
              <a:spcAft>
                <a:spcPts val="0"/>
              </a:spcAft>
              <a:buNone/>
            </a:pPr>
            <a:endParaRPr/>
          </a:p>
          <a:p>
            <a:pPr marL="1828800" lvl="0" indent="0" algn="l" rtl="0">
              <a:spcBef>
                <a:spcPts val="1200"/>
              </a:spcBef>
              <a:spcAft>
                <a:spcPts val="1200"/>
              </a:spcAft>
              <a:buNone/>
            </a:pPr>
            <a:r>
              <a:rPr lang="en"/>
              <a:t>      And The Arizona Space Grant Consortium!</a:t>
            </a:r>
            <a:endParaRPr/>
          </a:p>
        </p:txBody>
      </p:sp>
      <p:sp>
        <p:nvSpPr>
          <p:cNvPr id="147" name="Google Shape;147;p24"/>
          <p:cNvSpPr txBox="1">
            <a:spLocks noGrp="1"/>
          </p:cNvSpPr>
          <p:nvPr>
            <p:ph type="body" idx="1"/>
          </p:nvPr>
        </p:nvSpPr>
        <p:spPr>
          <a:xfrm>
            <a:off x="4507475" y="1166950"/>
            <a:ext cx="38697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en" b="1"/>
              <a:t>Rebecca Schreiner</a:t>
            </a:r>
            <a:endParaRPr b="1"/>
          </a:p>
          <a:p>
            <a:pPr marL="457200" lvl="0" indent="-342900" algn="l" rtl="0">
              <a:spcBef>
                <a:spcPts val="0"/>
              </a:spcBef>
              <a:spcAft>
                <a:spcPts val="0"/>
              </a:spcAft>
              <a:buSzPts val="1800"/>
              <a:buChar char="●"/>
            </a:pPr>
            <a:r>
              <a:rPr lang="en" b="1"/>
              <a:t>Stephen Ponder</a:t>
            </a:r>
            <a:endParaRPr b="1"/>
          </a:p>
          <a:p>
            <a:pPr marL="457200" lvl="0" indent="-342900" algn="l" rtl="0">
              <a:spcBef>
                <a:spcPts val="0"/>
              </a:spcBef>
              <a:spcAft>
                <a:spcPts val="0"/>
              </a:spcAft>
              <a:buSzPts val="1800"/>
              <a:buChar char="●"/>
            </a:pPr>
            <a:r>
              <a:rPr lang="en" b="1"/>
              <a:t>Fellow Space Grant Interns</a:t>
            </a:r>
            <a:endParaRPr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References</a:t>
            </a:r>
            <a:endParaRPr/>
          </a:p>
        </p:txBody>
      </p:sp>
      <p:sp>
        <p:nvSpPr>
          <p:cNvPr id="153" name="Google Shape;153;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457200" algn="l" rtl="0">
              <a:spcBef>
                <a:spcPts val="0"/>
              </a:spcBef>
              <a:spcAft>
                <a:spcPts val="0"/>
              </a:spcAft>
              <a:buNone/>
            </a:pPr>
            <a:endParaRPr sz="1200">
              <a:solidFill>
                <a:schemeClr val="dk1"/>
              </a:solidFill>
              <a:latin typeface="Times New Roman"/>
              <a:ea typeface="Times New Roman"/>
              <a:cs typeface="Times New Roman"/>
              <a:sym typeface="Times New Roman"/>
            </a:endParaRPr>
          </a:p>
          <a:p>
            <a:pPr marL="457200" lvl="0" indent="-457200" algn="l" rtl="0">
              <a:spcBef>
                <a:spcPts val="1200"/>
              </a:spcBef>
              <a:spcAft>
                <a:spcPts val="0"/>
              </a:spcAft>
              <a:buNone/>
            </a:pPr>
            <a:endParaRPr sz="1200">
              <a:solidFill>
                <a:schemeClr val="dk1"/>
              </a:solidFill>
              <a:latin typeface="Times New Roman"/>
              <a:ea typeface="Times New Roman"/>
              <a:cs typeface="Times New Roman"/>
              <a:sym typeface="Times New Roman"/>
            </a:endParaRPr>
          </a:p>
          <a:p>
            <a:pPr marL="457200" lvl="0" indent="-457200" algn="l" rtl="0">
              <a:spcBef>
                <a:spcPts val="1200"/>
              </a:spcBef>
              <a:spcAft>
                <a:spcPts val="0"/>
              </a:spcAft>
              <a:buNone/>
            </a:pPr>
            <a:r>
              <a:rPr lang="en" sz="1200">
                <a:solidFill>
                  <a:schemeClr val="dk1"/>
                </a:solidFill>
                <a:latin typeface="Times New Roman"/>
                <a:ea typeface="Times New Roman"/>
                <a:cs typeface="Times New Roman"/>
                <a:sym typeface="Times New Roman"/>
              </a:rPr>
              <a:t>[1] Webster, G., &amp; Brown, D. (2009, December 17). </a:t>
            </a:r>
            <a:r>
              <a:rPr lang="en" sz="1200" i="1">
                <a:solidFill>
                  <a:schemeClr val="dk1"/>
                </a:solidFill>
                <a:latin typeface="Times New Roman"/>
                <a:ea typeface="Times New Roman"/>
                <a:cs typeface="Times New Roman"/>
                <a:sym typeface="Times New Roman"/>
              </a:rPr>
              <a:t>NASA orbiter finds possible cave skylights on Mars – NASA mars exploration</a:t>
            </a:r>
            <a:r>
              <a:rPr lang="en" sz="1200">
                <a:solidFill>
                  <a:schemeClr val="dk1"/>
                </a:solidFill>
                <a:latin typeface="Times New Roman"/>
                <a:ea typeface="Times New Roman"/>
                <a:cs typeface="Times New Roman"/>
                <a:sym typeface="Times New Roman"/>
              </a:rPr>
              <a:t>. NASA, </a:t>
            </a:r>
            <a:r>
              <a:rPr lang="en" sz="1200" u="sng">
                <a:solidFill>
                  <a:schemeClr val="hlink"/>
                </a:solidFill>
                <a:latin typeface="Times New Roman"/>
                <a:ea typeface="Times New Roman"/>
                <a:cs typeface="Times New Roman"/>
                <a:sym typeface="Times New Roman"/>
                <a:hlinkClick r:id="rId3"/>
              </a:rPr>
              <a:t>https://mars.nasa.gov/news/270/nasa-orbiter-finds-possible-cave-skylights-on-mars/ </a:t>
            </a:r>
            <a:endParaRPr sz="1200">
              <a:solidFill>
                <a:schemeClr val="dk1"/>
              </a:solidFill>
              <a:latin typeface="Times New Roman"/>
              <a:ea typeface="Times New Roman"/>
              <a:cs typeface="Times New Roman"/>
              <a:sym typeface="Times New Roman"/>
            </a:endParaRPr>
          </a:p>
          <a:p>
            <a:pPr marL="457200" lvl="0" indent="-457200" algn="l" rtl="0">
              <a:spcBef>
                <a:spcPts val="1200"/>
              </a:spcBef>
              <a:spcAft>
                <a:spcPts val="0"/>
              </a:spcAft>
              <a:buNone/>
            </a:pPr>
            <a:endParaRPr sz="1200">
              <a:solidFill>
                <a:schemeClr val="dk1"/>
              </a:solidFill>
              <a:latin typeface="Times New Roman"/>
              <a:ea typeface="Times New Roman"/>
              <a:cs typeface="Times New Roman"/>
              <a:sym typeface="Times New Roman"/>
            </a:endParaRPr>
          </a:p>
          <a:p>
            <a:pPr marL="457200" lvl="0" indent="-457200" algn="l" rtl="0">
              <a:spcBef>
                <a:spcPts val="1200"/>
              </a:spcBef>
              <a:spcAft>
                <a:spcPts val="1200"/>
              </a:spcAft>
              <a:buNone/>
            </a:pPr>
            <a:r>
              <a:rPr lang="en" sz="1200">
                <a:solidFill>
                  <a:schemeClr val="dk1"/>
                </a:solidFill>
                <a:latin typeface="Times New Roman"/>
                <a:ea typeface="Times New Roman"/>
                <a:cs typeface="Times New Roman"/>
                <a:sym typeface="Times New Roman"/>
              </a:rPr>
              <a:t>[2] Ponder, S. F., Schreiner, R. L., &amp; Shkarayev, S. (2022). </a:t>
            </a:r>
            <a:r>
              <a:rPr lang="en" sz="1200" i="1">
                <a:solidFill>
                  <a:schemeClr val="dk1"/>
                </a:solidFill>
                <a:latin typeface="Times New Roman"/>
                <a:ea typeface="Times New Roman"/>
                <a:cs typeface="Times New Roman"/>
                <a:sym typeface="Times New Roman"/>
              </a:rPr>
              <a:t>Development of Planetary Science and Technology for Caves and Lava Tubes Explorations Through Investigations of Analog Environments on Earth</a:t>
            </a:r>
            <a:r>
              <a:rPr lang="en" sz="1200">
                <a:solidFill>
                  <a:schemeClr val="dk1"/>
                </a:solidFill>
                <a:latin typeface="Times New Roman"/>
                <a:ea typeface="Times New Roman"/>
                <a:cs typeface="Times New Roman"/>
                <a:sym typeface="Times New Roman"/>
              </a:rPr>
              <a:t>.</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Subterranean Exploration</a:t>
            </a:r>
            <a:endParaRPr/>
          </a:p>
        </p:txBody>
      </p:sp>
      <p:sp>
        <p:nvSpPr>
          <p:cNvPr id="69" name="Google Shape;69;p14"/>
          <p:cNvSpPr txBox="1">
            <a:spLocks noGrp="1"/>
          </p:cNvSpPr>
          <p:nvPr>
            <p:ph type="body" idx="1"/>
          </p:nvPr>
        </p:nvSpPr>
        <p:spPr>
          <a:xfrm>
            <a:off x="311700" y="1152475"/>
            <a:ext cx="45174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Caves and lava tubes provide a unique environment for preserving microbial life.</a:t>
            </a:r>
            <a:endParaRPr/>
          </a:p>
          <a:p>
            <a:pPr marL="457200" lvl="0" indent="-342900" algn="l" rtl="0">
              <a:spcBef>
                <a:spcPts val="0"/>
              </a:spcBef>
              <a:spcAft>
                <a:spcPts val="0"/>
              </a:spcAft>
              <a:buSzPts val="1800"/>
              <a:buChar char="●"/>
            </a:pPr>
            <a:r>
              <a:rPr lang="en"/>
              <a:t>Orbiters have discovered pits on the surface of Mars that resemble caves or lava tubes.</a:t>
            </a:r>
            <a:endParaRPr/>
          </a:p>
          <a:p>
            <a:pPr marL="457200" lvl="0" indent="-342900" algn="l" rtl="0">
              <a:spcBef>
                <a:spcPts val="0"/>
              </a:spcBef>
              <a:spcAft>
                <a:spcPts val="0"/>
              </a:spcAft>
              <a:buSzPts val="1800"/>
              <a:buChar char="●"/>
            </a:pPr>
            <a:r>
              <a:rPr lang="en"/>
              <a:t>By analogy with Earth, caves on Mars may contain signatures of past microbial life and become valuable resources for study.</a:t>
            </a:r>
            <a:endParaRPr/>
          </a:p>
        </p:txBody>
      </p:sp>
      <p:pic>
        <p:nvPicPr>
          <p:cNvPr id="70" name="Google Shape;70;p14"/>
          <p:cNvPicPr preferRelativeResize="0"/>
          <p:nvPr/>
        </p:nvPicPr>
        <p:blipFill rotWithShape="1">
          <a:blip r:embed="rId3">
            <a:alphaModFix/>
          </a:blip>
          <a:srcRect r="66121"/>
          <a:stretch/>
        </p:blipFill>
        <p:spPr>
          <a:xfrm>
            <a:off x="5239206" y="445025"/>
            <a:ext cx="3412869" cy="3416400"/>
          </a:xfrm>
          <a:prstGeom prst="rect">
            <a:avLst/>
          </a:prstGeom>
          <a:noFill/>
          <a:ln>
            <a:noFill/>
          </a:ln>
        </p:spPr>
      </p:pic>
      <p:sp>
        <p:nvSpPr>
          <p:cNvPr id="71" name="Google Shape;71;p14"/>
          <p:cNvSpPr txBox="1"/>
          <p:nvPr/>
        </p:nvSpPr>
        <p:spPr>
          <a:xfrm>
            <a:off x="5546287" y="3993250"/>
            <a:ext cx="2798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i="1">
                <a:latin typeface="Oswald"/>
                <a:ea typeface="Oswald"/>
                <a:cs typeface="Oswald"/>
                <a:sym typeface="Oswald"/>
              </a:rPr>
              <a:t>Figure 1 - Possible cave on Mars, image captured by NASA’s Mars Odyssey Rover. Credit: NASA [1]</a:t>
            </a:r>
            <a:endParaRPr i="1">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Challenges</a:t>
            </a:r>
            <a:endParaRPr/>
          </a:p>
        </p:txBody>
      </p:sp>
      <p:sp>
        <p:nvSpPr>
          <p:cNvPr id="77" name="Google Shape;77;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r>
              <a:rPr lang="en"/>
              <a:t>Cave environments are difficult to navigate autonomously.</a:t>
            </a:r>
            <a:endParaRPr/>
          </a:p>
          <a:p>
            <a:pPr marL="457200" lvl="0" indent="-342900" algn="l" rtl="0">
              <a:spcBef>
                <a:spcPts val="1200"/>
              </a:spcBef>
              <a:spcAft>
                <a:spcPts val="0"/>
              </a:spcAft>
              <a:buSzPts val="1800"/>
              <a:buChar char="●"/>
            </a:pPr>
            <a:r>
              <a:rPr lang="en"/>
              <a:t>Confined passageways</a:t>
            </a:r>
            <a:endParaRPr/>
          </a:p>
          <a:p>
            <a:pPr marL="457200" lvl="0" indent="-342900" algn="l" rtl="0">
              <a:spcBef>
                <a:spcPts val="0"/>
              </a:spcBef>
              <a:spcAft>
                <a:spcPts val="0"/>
              </a:spcAft>
              <a:buSzPts val="1800"/>
              <a:buChar char="●"/>
            </a:pPr>
            <a:r>
              <a:rPr lang="en"/>
              <a:t>GPS-denied</a:t>
            </a:r>
            <a:endParaRPr/>
          </a:p>
          <a:p>
            <a:pPr marL="457200" lvl="0" indent="-342900" algn="l" rtl="0">
              <a:spcBef>
                <a:spcPts val="0"/>
              </a:spcBef>
              <a:spcAft>
                <a:spcPts val="0"/>
              </a:spcAft>
              <a:buSzPts val="1800"/>
              <a:buChar char="●"/>
            </a:pPr>
            <a:r>
              <a:rPr lang="en"/>
              <a:t>Low light</a:t>
            </a:r>
            <a:endParaRPr/>
          </a:p>
          <a:p>
            <a:pPr marL="457200" lvl="0" indent="-342900" algn="l" rtl="0">
              <a:spcBef>
                <a:spcPts val="0"/>
              </a:spcBef>
              <a:spcAft>
                <a:spcPts val="0"/>
              </a:spcAft>
              <a:buSzPts val="1800"/>
              <a:buChar char="●"/>
            </a:pPr>
            <a:r>
              <a:rPr lang="en"/>
              <a:t>Sharp corners blocking RF signals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Goals</a:t>
            </a:r>
            <a:endParaRPr/>
          </a:p>
        </p:txBody>
      </p:sp>
      <p:sp>
        <p:nvSpPr>
          <p:cNvPr id="83" name="Google Shape;8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Develop a concept for a system of autonomous aerial vehicles that can explore extraterrestrial cave environments, addressing the extreme environment and GPS-denied conditions.</a:t>
            </a:r>
            <a:endParaRPr/>
          </a:p>
        </p:txBody>
      </p:sp>
      <p:sp>
        <p:nvSpPr>
          <p:cNvPr id="84" name="Google Shape;84;p16"/>
          <p:cNvSpPr txBox="1">
            <a:spLocks noGrp="1"/>
          </p:cNvSpPr>
          <p:nvPr>
            <p:ph type="title"/>
          </p:nvPr>
        </p:nvSpPr>
        <p:spPr>
          <a:xfrm>
            <a:off x="311700" y="2489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My Focus</a:t>
            </a:r>
            <a:endParaRPr/>
          </a:p>
        </p:txBody>
      </p:sp>
      <p:sp>
        <p:nvSpPr>
          <p:cNvPr id="85" name="Google Shape;85;p16"/>
          <p:cNvSpPr txBox="1">
            <a:spLocks noGrp="1"/>
          </p:cNvSpPr>
          <p:nvPr>
            <p:ph type="body" idx="1"/>
          </p:nvPr>
        </p:nvSpPr>
        <p:spPr>
          <a:xfrm>
            <a:off x="311700" y="3225825"/>
            <a:ext cx="8149200" cy="1227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Develop autonomous flight controls for the aerial vehicles.		        </a:t>
            </a:r>
            <a:r>
              <a:rPr lang="en" sz="1400" dirty="0">
                <a:solidFill>
                  <a:schemeClr val="dk1"/>
                </a:solidFill>
                <a:latin typeface="Arial"/>
                <a:ea typeface="Arial"/>
                <a:cs typeface="Arial"/>
                <a:sym typeface="Arial"/>
              </a:rPr>
              <a:t>✅</a:t>
            </a:r>
            <a:endParaRPr dirty="0"/>
          </a:p>
          <a:p>
            <a:pPr marL="457200" lvl="0" indent="-342900" algn="l" rtl="0">
              <a:spcBef>
                <a:spcPts val="0"/>
              </a:spcBef>
              <a:spcAft>
                <a:spcPts val="0"/>
              </a:spcAft>
              <a:buSzPts val="1800"/>
              <a:buChar char="●"/>
            </a:pPr>
            <a:r>
              <a:rPr lang="en" dirty="0"/>
              <a:t>Develop a multi-vehicle communication system for the vehicles.	        </a:t>
            </a:r>
            <a:r>
              <a:rPr lang="en" sz="1400" dirty="0">
                <a:solidFill>
                  <a:schemeClr val="dk1"/>
                </a:solidFill>
                <a:latin typeface="Arial"/>
                <a:ea typeface="Arial"/>
                <a:cs typeface="Arial"/>
                <a:sym typeface="Arial"/>
              </a:rPr>
              <a:t>✅</a:t>
            </a:r>
            <a:endParaRPr dirty="0"/>
          </a:p>
          <a:p>
            <a:pPr marL="457200" lvl="0" indent="-342900" algn="l" rtl="0">
              <a:spcBef>
                <a:spcPts val="0"/>
              </a:spcBef>
              <a:spcAft>
                <a:spcPts val="0"/>
              </a:spcAft>
              <a:buSzPts val="1800"/>
              <a:buChar char="●"/>
            </a:pPr>
            <a:r>
              <a:rPr lang="en" dirty="0"/>
              <a:t>Validate the vehicle's ability to navigate in a GPS-denied environment.	        </a:t>
            </a:r>
            <a:r>
              <a:rPr lang="en" sz="1400" dirty="0">
                <a:solidFill>
                  <a:schemeClr val="dk1"/>
                </a:solidFill>
                <a:latin typeface="Arial"/>
                <a:ea typeface="Arial"/>
                <a:cs typeface="Arial"/>
                <a:sym typeface="Arial"/>
              </a:rPr>
              <a:t>✅</a:t>
            </a:r>
            <a:endParaRPr dirty="0"/>
          </a:p>
        </p:txBody>
      </p:sp>
      <p:cxnSp>
        <p:nvCxnSpPr>
          <p:cNvPr id="86" name="Google Shape;86;p16"/>
          <p:cNvCxnSpPr/>
          <p:nvPr/>
        </p:nvCxnSpPr>
        <p:spPr>
          <a:xfrm>
            <a:off x="344925" y="3084075"/>
            <a:ext cx="4534800" cy="0"/>
          </a:xfrm>
          <a:prstGeom prst="straightConnector1">
            <a:avLst/>
          </a:prstGeom>
          <a:noFill/>
          <a:ln w="19050" cap="flat" cmpd="sng">
            <a:solidFill>
              <a:srgbClr val="FF0000"/>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Concept of Operations</a:t>
            </a:r>
            <a:endParaRPr/>
          </a:p>
        </p:txBody>
      </p:sp>
      <p:sp>
        <p:nvSpPr>
          <p:cNvPr id="92" name="Google Shape;92;p17"/>
          <p:cNvSpPr txBox="1">
            <a:spLocks noGrp="1"/>
          </p:cNvSpPr>
          <p:nvPr>
            <p:ph type="body" idx="1"/>
          </p:nvPr>
        </p:nvSpPr>
        <p:spPr>
          <a:xfrm>
            <a:off x="311700" y="1152475"/>
            <a:ext cx="42027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Small, lightweight quadcopter drones are deployed to explore the cave</a:t>
            </a:r>
            <a:endParaRPr/>
          </a:p>
          <a:p>
            <a:pPr marL="457200" lvl="0" indent="-342900" algn="l" rtl="0">
              <a:spcBef>
                <a:spcPts val="0"/>
              </a:spcBef>
              <a:spcAft>
                <a:spcPts val="0"/>
              </a:spcAft>
              <a:buSzPts val="1800"/>
              <a:buChar char="●"/>
            </a:pPr>
            <a:r>
              <a:rPr lang="en"/>
              <a:t>The drones are organized into a train configuration</a:t>
            </a:r>
            <a:endParaRPr/>
          </a:p>
          <a:p>
            <a:pPr marL="914400" lvl="1" indent="-342900" algn="l" rtl="0">
              <a:spcBef>
                <a:spcPts val="0"/>
              </a:spcBef>
              <a:spcAft>
                <a:spcPts val="0"/>
              </a:spcAft>
              <a:buSzPts val="1800"/>
              <a:buChar char="○"/>
            </a:pPr>
            <a:r>
              <a:rPr lang="en" sz="1800"/>
              <a:t>A leader drone explores first</a:t>
            </a:r>
            <a:endParaRPr sz="1800"/>
          </a:p>
          <a:p>
            <a:pPr marL="914400" lvl="1" indent="-342900" algn="l" rtl="0">
              <a:spcBef>
                <a:spcPts val="0"/>
              </a:spcBef>
              <a:spcAft>
                <a:spcPts val="0"/>
              </a:spcAft>
              <a:buSzPts val="1800"/>
              <a:buChar char="○"/>
            </a:pPr>
            <a:r>
              <a:rPr lang="en" sz="1800"/>
              <a:t>A train of follower drones follow its footsteps</a:t>
            </a:r>
            <a:endParaRPr sz="1800"/>
          </a:p>
          <a:p>
            <a:pPr marL="457200" lvl="0" indent="-342900" algn="l" rtl="0">
              <a:spcBef>
                <a:spcPts val="0"/>
              </a:spcBef>
              <a:spcAft>
                <a:spcPts val="0"/>
              </a:spcAft>
              <a:buSzPts val="1800"/>
              <a:buChar char="●"/>
            </a:pPr>
            <a:r>
              <a:rPr lang="en"/>
              <a:t>At each sharp corner, a telemetry repeater beacon is dropped</a:t>
            </a:r>
            <a:endParaRPr/>
          </a:p>
          <a:p>
            <a:pPr marL="914400" lvl="1" indent="-342900" algn="l" rtl="0">
              <a:spcBef>
                <a:spcPts val="0"/>
              </a:spcBef>
              <a:spcAft>
                <a:spcPts val="0"/>
              </a:spcAft>
              <a:buSzPts val="1800"/>
              <a:buChar char="○"/>
            </a:pPr>
            <a:r>
              <a:rPr lang="en" sz="1800"/>
              <a:t>Propagates RF signals around corners</a:t>
            </a:r>
            <a:endParaRPr sz="1800"/>
          </a:p>
        </p:txBody>
      </p:sp>
      <p:pic>
        <p:nvPicPr>
          <p:cNvPr id="93" name="Google Shape;93;p17"/>
          <p:cNvPicPr preferRelativeResize="0"/>
          <p:nvPr/>
        </p:nvPicPr>
        <p:blipFill>
          <a:blip r:embed="rId3">
            <a:alphaModFix/>
          </a:blip>
          <a:stretch>
            <a:fillRect/>
          </a:stretch>
        </p:blipFill>
        <p:spPr>
          <a:xfrm>
            <a:off x="4709925" y="1253938"/>
            <a:ext cx="4267201" cy="2635624"/>
          </a:xfrm>
          <a:prstGeom prst="rect">
            <a:avLst/>
          </a:prstGeom>
          <a:noFill/>
          <a:ln>
            <a:noFill/>
          </a:ln>
        </p:spPr>
      </p:pic>
      <p:sp>
        <p:nvSpPr>
          <p:cNvPr id="94" name="Google Shape;94;p17"/>
          <p:cNvSpPr txBox="1"/>
          <p:nvPr/>
        </p:nvSpPr>
        <p:spPr>
          <a:xfrm>
            <a:off x="5327904" y="4125775"/>
            <a:ext cx="3584546"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dirty="0">
                <a:latin typeface="Oswald"/>
                <a:ea typeface="Oswald"/>
                <a:cs typeface="Oswald"/>
                <a:sym typeface="Oswald"/>
              </a:rPr>
              <a:t>Figure 2 - Train of drones (Ponder et al, 2022 ) [2].</a:t>
            </a:r>
            <a:endParaRPr i="1" dirty="0">
              <a:latin typeface="Oswald"/>
              <a:ea typeface="Oswald"/>
              <a:cs typeface="Oswald"/>
              <a:sym typeface="Oswa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 Overview</a:t>
            </a:r>
            <a:endParaRPr/>
          </a:p>
        </p:txBody>
      </p:sp>
      <p:pic>
        <p:nvPicPr>
          <p:cNvPr id="100" name="Google Shape;100;p18"/>
          <p:cNvPicPr preferRelativeResize="0"/>
          <p:nvPr/>
        </p:nvPicPr>
        <p:blipFill>
          <a:blip r:embed="rId3">
            <a:alphaModFix/>
          </a:blip>
          <a:stretch>
            <a:fillRect/>
          </a:stretch>
        </p:blipFill>
        <p:spPr>
          <a:xfrm>
            <a:off x="5336249" y="50400"/>
            <a:ext cx="3696025" cy="4971150"/>
          </a:xfrm>
          <a:prstGeom prst="rect">
            <a:avLst/>
          </a:prstGeom>
          <a:noFill/>
          <a:ln>
            <a:noFill/>
          </a:ln>
        </p:spPr>
      </p:pic>
      <p:sp>
        <p:nvSpPr>
          <p:cNvPr id="101" name="Google Shape;101;p18"/>
          <p:cNvSpPr/>
          <p:nvPr/>
        </p:nvSpPr>
        <p:spPr>
          <a:xfrm>
            <a:off x="5336250" y="1318850"/>
            <a:ext cx="3743400" cy="3702600"/>
          </a:xfrm>
          <a:prstGeom prst="rect">
            <a:avLst/>
          </a:prstGeom>
          <a:noFill/>
          <a:ln w="9525"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 name="Google Shape;102;p18"/>
          <p:cNvPicPr preferRelativeResize="0"/>
          <p:nvPr/>
        </p:nvPicPr>
        <p:blipFill>
          <a:blip r:embed="rId4">
            <a:alphaModFix/>
          </a:blip>
          <a:stretch>
            <a:fillRect/>
          </a:stretch>
        </p:blipFill>
        <p:spPr>
          <a:xfrm>
            <a:off x="700350" y="1407450"/>
            <a:ext cx="3871652" cy="2257050"/>
          </a:xfrm>
          <a:prstGeom prst="rect">
            <a:avLst/>
          </a:prstGeom>
          <a:noFill/>
          <a:ln>
            <a:noFill/>
          </a:ln>
        </p:spPr>
      </p:pic>
      <p:sp>
        <p:nvSpPr>
          <p:cNvPr id="103" name="Google Shape;103;p18"/>
          <p:cNvSpPr txBox="1"/>
          <p:nvPr/>
        </p:nvSpPr>
        <p:spPr>
          <a:xfrm>
            <a:off x="903375" y="3831525"/>
            <a:ext cx="34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latin typeface="Oswald"/>
                <a:ea typeface="Oswald"/>
                <a:cs typeface="Oswald"/>
                <a:sym typeface="Oswald"/>
              </a:rPr>
              <a:t>Figure 3 - Test drone, ModalAI VOXL Seeker.</a:t>
            </a:r>
            <a:endParaRPr i="1">
              <a:latin typeface="Oswald"/>
              <a:ea typeface="Oswald"/>
              <a:cs typeface="Oswald"/>
              <a:sym typeface="Oswa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p:nvPr/>
        </p:nvSpPr>
        <p:spPr>
          <a:xfrm>
            <a:off x="172475" y="750725"/>
            <a:ext cx="4399500" cy="54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txBox="1">
            <a:spLocks noGrp="1"/>
          </p:cNvSpPr>
          <p:nvPr>
            <p:ph type="title"/>
          </p:nvPr>
        </p:nvSpPr>
        <p:spPr>
          <a:xfrm>
            <a:off x="341825" y="1723275"/>
            <a:ext cx="4060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Software and Communication Architecture</a:t>
            </a:r>
            <a:endParaRPr/>
          </a:p>
        </p:txBody>
      </p:sp>
      <p:pic>
        <p:nvPicPr>
          <p:cNvPr id="110" name="Google Shape;110;p19"/>
          <p:cNvPicPr preferRelativeResize="0"/>
          <p:nvPr/>
        </p:nvPicPr>
        <p:blipFill>
          <a:blip r:embed="rId3">
            <a:alphaModFix/>
          </a:blip>
          <a:stretch>
            <a:fillRect/>
          </a:stretch>
        </p:blipFill>
        <p:spPr>
          <a:xfrm>
            <a:off x="4454350" y="172475"/>
            <a:ext cx="4689650" cy="4971024"/>
          </a:xfrm>
          <a:prstGeom prst="rect">
            <a:avLst/>
          </a:prstGeom>
          <a:noFill/>
          <a:ln>
            <a:noFill/>
          </a:ln>
        </p:spPr>
      </p:pic>
      <p:cxnSp>
        <p:nvCxnSpPr>
          <p:cNvPr id="111" name="Google Shape;111;p19"/>
          <p:cNvCxnSpPr/>
          <p:nvPr/>
        </p:nvCxnSpPr>
        <p:spPr>
          <a:xfrm>
            <a:off x="341825" y="2729000"/>
            <a:ext cx="3787200" cy="0"/>
          </a:xfrm>
          <a:prstGeom prst="straightConnector1">
            <a:avLst/>
          </a:prstGeom>
          <a:noFill/>
          <a:ln w="19050" cap="flat" cmpd="sng">
            <a:solidFill>
              <a:srgbClr val="FF0000"/>
            </a:solidFill>
            <a:prstDash val="solid"/>
            <a:round/>
            <a:headEnd type="none"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Localization</a:t>
            </a:r>
            <a:endParaRPr/>
          </a:p>
        </p:txBody>
      </p:sp>
      <p:pic>
        <p:nvPicPr>
          <p:cNvPr id="117" name="Google Shape;117;p20"/>
          <p:cNvPicPr preferRelativeResize="0"/>
          <p:nvPr/>
        </p:nvPicPr>
        <p:blipFill>
          <a:blip r:embed="rId3">
            <a:alphaModFix/>
          </a:blip>
          <a:stretch>
            <a:fillRect/>
          </a:stretch>
        </p:blipFill>
        <p:spPr>
          <a:xfrm>
            <a:off x="4734900" y="1017736"/>
            <a:ext cx="4347825" cy="3367450"/>
          </a:xfrm>
          <a:prstGeom prst="rect">
            <a:avLst/>
          </a:prstGeom>
          <a:noFill/>
          <a:ln>
            <a:noFill/>
          </a:ln>
        </p:spPr>
      </p:pic>
      <p:pic>
        <p:nvPicPr>
          <p:cNvPr id="118" name="Google Shape;118;p20"/>
          <p:cNvPicPr preferRelativeResize="0"/>
          <p:nvPr/>
        </p:nvPicPr>
        <p:blipFill>
          <a:blip r:embed="rId4">
            <a:alphaModFix/>
          </a:blip>
          <a:stretch>
            <a:fillRect/>
          </a:stretch>
        </p:blipFill>
        <p:spPr>
          <a:xfrm>
            <a:off x="355675" y="1241425"/>
            <a:ext cx="4267201" cy="30288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1"/>
          <p:cNvPicPr preferRelativeResize="0"/>
          <p:nvPr/>
        </p:nvPicPr>
        <p:blipFill rotWithShape="1">
          <a:blip r:embed="rId3">
            <a:alphaModFix/>
          </a:blip>
          <a:srcRect l="4970" t="8282"/>
          <a:stretch/>
        </p:blipFill>
        <p:spPr>
          <a:xfrm>
            <a:off x="4531154" y="1139950"/>
            <a:ext cx="4470244" cy="3451650"/>
          </a:xfrm>
          <a:prstGeom prst="rect">
            <a:avLst/>
          </a:prstGeom>
          <a:noFill/>
          <a:ln>
            <a:noFill/>
          </a:ln>
        </p:spPr>
      </p:pic>
      <p:sp>
        <p:nvSpPr>
          <p:cNvPr id="124" name="Google Shape;124;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MAVLink-Based Flight Controls</a:t>
            </a:r>
            <a:endParaRPr/>
          </a:p>
        </p:txBody>
      </p:sp>
      <p:pic>
        <p:nvPicPr>
          <p:cNvPr id="125" name="Google Shape;125;p21"/>
          <p:cNvPicPr preferRelativeResize="0"/>
          <p:nvPr/>
        </p:nvPicPr>
        <p:blipFill>
          <a:blip r:embed="rId4">
            <a:alphaModFix/>
          </a:blip>
          <a:stretch>
            <a:fillRect/>
          </a:stretch>
        </p:blipFill>
        <p:spPr>
          <a:xfrm>
            <a:off x="455500" y="1139950"/>
            <a:ext cx="3763175" cy="34516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1203</Words>
  <Application>Microsoft Office PowerPoint</Application>
  <PresentationFormat>On-screen Show (16:9)</PresentationFormat>
  <Paragraphs>95</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Oswald Light</vt:lpstr>
      <vt:lpstr>Oswald</vt:lpstr>
      <vt:lpstr>Arial</vt:lpstr>
      <vt:lpstr>Times New Roman</vt:lpstr>
      <vt:lpstr>Oswald Medium</vt:lpstr>
      <vt:lpstr>Simple Light</vt:lpstr>
      <vt:lpstr>Subterranean Exploration Using a Train of Autonomous Vehicles</vt:lpstr>
      <vt:lpstr>Subterranean Exploration</vt:lpstr>
      <vt:lpstr>Challenges</vt:lpstr>
      <vt:lpstr>Project Goals</vt:lpstr>
      <vt:lpstr>Concept of Operations</vt:lpstr>
      <vt:lpstr>System Overview</vt:lpstr>
      <vt:lpstr>Software and Communication Architecture</vt:lpstr>
      <vt:lpstr>Localization</vt:lpstr>
      <vt:lpstr>MAVLink-Based Flight Controls</vt:lpstr>
      <vt:lpstr>Multi-Drone Setup</vt:lpstr>
      <vt:lpstr>Next Steps</vt:lpstr>
      <vt:lpstr>Acknowledgements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Subterranean Exploration Using a Train of Autonomous Vehicles</dc:title>
  <dc:creator>Nick Blanchard</dc:creator>
  <cp:lastModifiedBy>Coe, Michelle A - (macoe)</cp:lastModifiedBy>
  <cp:revision>1</cp:revision>
  <dcterms:modified xsi:type="dcterms:W3CDTF">2023-04-14T21:24:25Z</dcterms:modified>
</cp:coreProperties>
</file>